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85" r:id="rId6"/>
    <p:sldId id="280" r:id="rId7"/>
    <p:sldId id="299" r:id="rId8"/>
    <p:sldId id="305" r:id="rId9"/>
    <p:sldId id="281" r:id="rId10"/>
    <p:sldId id="306" r:id="rId11"/>
    <p:sldId id="282" r:id="rId12"/>
    <p:sldId id="300" r:id="rId13"/>
    <p:sldId id="263" r:id="rId14"/>
    <p:sldId id="287" r:id="rId15"/>
    <p:sldId id="278" r:id="rId16"/>
    <p:sldId id="304" r:id="rId17"/>
    <p:sldId id="303" r:id="rId18"/>
    <p:sldId id="271" r:id="rId19"/>
    <p:sldId id="272" r:id="rId20"/>
    <p:sldId id="302" r:id="rId21"/>
    <p:sldId id="308" r:id="rId22"/>
    <p:sldId id="273" r:id="rId23"/>
    <p:sldId id="269" r:id="rId24"/>
    <p:sldId id="274" r:id="rId25"/>
    <p:sldId id="260" r:id="rId26"/>
    <p:sldId id="270" r:id="rId27"/>
    <p:sldId id="283" r:id="rId28"/>
    <p:sldId id="284" r:id="rId29"/>
    <p:sldId id="275" r:id="rId30"/>
    <p:sldId id="265" r:id="rId31"/>
    <p:sldId id="301" r:id="rId32"/>
    <p:sldId id="268" r:id="rId33"/>
    <p:sldId id="264" r:id="rId34"/>
    <p:sldId id="289" r:id="rId35"/>
    <p:sldId id="294" r:id="rId36"/>
    <p:sldId id="293" r:id="rId37"/>
    <p:sldId id="290" r:id="rId38"/>
    <p:sldId id="292" r:id="rId39"/>
    <p:sldId id="277" r:id="rId40"/>
    <p:sldId id="279" r:id="rId41"/>
    <p:sldId id="307" r:id="rId42"/>
    <p:sldId id="29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7D84F6-7987-5B42-A537-25B255980AB2}">
          <p14:sldIdLst>
            <p14:sldId id="256"/>
          </p14:sldIdLst>
        </p14:section>
        <p14:section name="Structure" id="{62FF6518-EBBD-494E-A8BD-F5FD68656B51}">
          <p14:sldIdLst>
            <p14:sldId id="257"/>
            <p14:sldId id="258"/>
            <p14:sldId id="262"/>
            <p14:sldId id="285"/>
          </p14:sldIdLst>
        </p14:section>
        <p14:section name="Index" id="{81DE97F0-46B6-5C48-B666-53836EA3C03F}">
          <p14:sldIdLst>
            <p14:sldId id="280"/>
            <p14:sldId id="299"/>
            <p14:sldId id="305"/>
            <p14:sldId id="281"/>
            <p14:sldId id="306"/>
            <p14:sldId id="282"/>
            <p14:sldId id="300"/>
            <p14:sldId id="263"/>
            <p14:sldId id="287"/>
          </p14:sldIdLst>
        </p14:section>
        <p14:section name="Traversing History" id="{AEECD2B3-21D7-E54F-A81B-E03486735FFA}">
          <p14:sldIdLst>
            <p14:sldId id="278"/>
            <p14:sldId id="304"/>
            <p14:sldId id="303"/>
          </p14:sldIdLst>
        </p14:section>
        <p14:section name="Branching &amp; Stashing" id="{A65EF851-B6AD-0F43-96D0-E5F6771C5025}">
          <p14:sldIdLst>
            <p14:sldId id="271"/>
            <p14:sldId id="272"/>
            <p14:sldId id="302"/>
            <p14:sldId id="308"/>
            <p14:sldId id="273"/>
            <p14:sldId id="269"/>
          </p14:sldIdLst>
        </p14:section>
        <p14:section name="Merging" id="{163B9C6F-740B-1E4E-920D-0FEDB6F222A8}">
          <p14:sldIdLst>
            <p14:sldId id="274"/>
            <p14:sldId id="260"/>
            <p14:sldId id="270"/>
          </p14:sldIdLst>
        </p14:section>
        <p14:section name="Remote Repositories" id="{E7FA83F9-658F-1549-B843-C141D1A1B93A}">
          <p14:sldIdLst>
            <p14:sldId id="283"/>
            <p14:sldId id="284"/>
            <p14:sldId id="275"/>
          </p14:sldIdLst>
        </p14:section>
        <p14:section name="GitHub" id="{E5FE2D47-D052-544F-A14C-515C1273436A}">
          <p14:sldIdLst>
            <p14:sldId id="265"/>
            <p14:sldId id="301"/>
            <p14:sldId id="268"/>
            <p14:sldId id="264"/>
            <p14:sldId id="289"/>
          </p14:sldIdLst>
        </p14:section>
        <p14:section name="GUI Tools" id="{6E2D49CF-A5E8-A640-9C26-7E3D91EBE928}">
          <p14:sldIdLst>
            <p14:sldId id="294"/>
            <p14:sldId id="293"/>
            <p14:sldId id="290"/>
            <p14:sldId id="292"/>
          </p14:sldIdLst>
        </p14:section>
        <p14:section name="Conclusion" id="{FBFC2A10-5959-3648-9EB3-84A927451B68}">
          <p14:sldIdLst>
            <p14:sldId id="277"/>
            <p14:sldId id="279"/>
            <p14:sldId id="307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9.mov"/><Relationship Id="rId2" Type="http://schemas.openxmlformats.org/officeDocument/2006/relationships/video" Target="../media/media9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10.mov"/><Relationship Id="rId2" Type="http://schemas.openxmlformats.org/officeDocument/2006/relationships/video" Target="../media/media10.mo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11.mov"/><Relationship Id="rId2" Type="http://schemas.openxmlformats.org/officeDocument/2006/relationships/video" Target="../media/media11.mo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git-scm.com/book/en/v2/Git-Basics-Recording-Changes-to-the-Repository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tlassian.com/git/tutorials/" TargetMode="External"/><Relationship Id="rId3" Type="http://schemas.openxmlformats.org/officeDocument/2006/relationships/hyperlink" Target="https://www.sourcetreeapp.com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15348"/>
            <a:ext cx="6400800" cy="1752600"/>
          </a:xfrm>
        </p:spPr>
        <p:txBody>
          <a:bodyPr/>
          <a:lstStyle/>
          <a:p>
            <a:r>
              <a:rPr lang="en-US" dirty="0" smtClean="0"/>
              <a:t>a gentle 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83136"/>
            <a:ext cx="77597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6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Staging</a:t>
            </a:r>
            <a:endParaRPr lang="en-US" dirty="0"/>
          </a:p>
        </p:txBody>
      </p:sp>
      <p:pic>
        <p:nvPicPr>
          <p:cNvPr id="6" name="Content Placeholder 5" descr="Screen Shot 2015-07-08 at 21.03.08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2" r="-181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Purgatory</a:t>
            </a:r>
          </a:p>
          <a:p>
            <a:r>
              <a:rPr lang="en-US" dirty="0" smtClean="0"/>
              <a:t>Can still reset with 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reset HEAD &lt;f&gt;</a:t>
            </a:r>
          </a:p>
          <a:p>
            <a:r>
              <a:rPr lang="en-US" dirty="0" smtClean="0"/>
              <a:t>Committing now puts it into the history</a:t>
            </a:r>
          </a:p>
          <a:p>
            <a:r>
              <a:rPr lang="en-US" dirty="0" smtClean="0"/>
              <a:t>Only files in green are committed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Committing: 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commit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comm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0313" y="1600200"/>
            <a:ext cx="6683375" cy="4525963"/>
          </a:xfrm>
        </p:spPr>
      </p:pic>
    </p:spTree>
    <p:extLst>
      <p:ext uri="{BB962C8B-B14F-4D97-AF65-F5344CB8AC3E}">
        <p14:creationId xmlns:p14="http://schemas.microsoft.com/office/powerpoint/2010/main" val="12005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them meaningful</a:t>
            </a:r>
          </a:p>
          <a:p>
            <a:r>
              <a:rPr lang="en-US" dirty="0" smtClean="0">
                <a:solidFill>
                  <a:srgbClr val="9DE3AE"/>
                </a:solidFill>
              </a:rPr>
              <a:t>‘Changed </a:t>
            </a:r>
            <a:r>
              <a:rPr lang="en-US" dirty="0" err="1" smtClean="0">
                <a:solidFill>
                  <a:srgbClr val="9DE3AE"/>
                </a:solidFill>
              </a:rPr>
              <a:t>algorithm.py</a:t>
            </a:r>
            <a:r>
              <a:rPr lang="en-US" dirty="0" smtClean="0">
                <a:solidFill>
                  <a:srgbClr val="9DE3AE"/>
                </a:solidFill>
              </a:rPr>
              <a:t>’</a:t>
            </a:r>
          </a:p>
          <a:p>
            <a:pPr lvl="1"/>
            <a:r>
              <a:rPr lang="en-US" dirty="0" smtClean="0"/>
              <a:t>Doesn’t really help, </a:t>
            </a:r>
            <a:r>
              <a:rPr lang="en-US" dirty="0" err="1" smtClean="0"/>
              <a:t>git</a:t>
            </a:r>
            <a:r>
              <a:rPr lang="en-US" dirty="0" smtClean="0"/>
              <a:t> shows you it changed</a:t>
            </a:r>
          </a:p>
          <a:p>
            <a:pPr lvl="1"/>
            <a:r>
              <a:rPr lang="en-US" dirty="0" smtClean="0"/>
              <a:t>E.g. if the change was deleting a class</a:t>
            </a:r>
          </a:p>
          <a:p>
            <a:pPr lvl="2"/>
            <a:r>
              <a:rPr lang="en-US" dirty="0" smtClean="0"/>
              <a:t>probably important</a:t>
            </a:r>
          </a:p>
          <a:p>
            <a:pPr lvl="2"/>
            <a:r>
              <a:rPr lang="en-US" dirty="0" smtClean="0"/>
              <a:t>probably not well thought out</a:t>
            </a:r>
          </a:p>
          <a:p>
            <a:pPr lvl="2"/>
            <a:r>
              <a:rPr lang="en-US" dirty="0" smtClean="0"/>
              <a:t>don’t want to be guessing where this happened</a:t>
            </a:r>
          </a:p>
          <a:p>
            <a:r>
              <a:rPr lang="en-US" dirty="0" smtClean="0"/>
              <a:t>Messages are a narrative for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Exclude &amp; Ignore</a:t>
            </a:r>
            <a:endParaRPr lang="en-US" dirty="0"/>
          </a:p>
        </p:txBody>
      </p:sp>
      <p:pic>
        <p:nvPicPr>
          <p:cNvPr id="4" name="exclud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2538" y="1600200"/>
            <a:ext cx="6637337" cy="4525963"/>
          </a:xfrm>
        </p:spPr>
      </p:pic>
    </p:spTree>
    <p:extLst>
      <p:ext uri="{BB962C8B-B14F-4D97-AF65-F5344CB8AC3E}">
        <p14:creationId xmlns:p14="http://schemas.microsoft.com/office/powerpoint/2010/main" val="6815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 (working copy)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diff &lt;</a:t>
            </a:r>
            <a:r>
              <a:rPr lang="en-US" dirty="0" err="1" smtClean="0">
                <a:solidFill>
                  <a:srgbClr val="9DE3AE"/>
                </a:solidFill>
              </a:rPr>
              <a:t>opt:file|branch</a:t>
            </a:r>
            <a:r>
              <a:rPr lang="en-US" dirty="0" smtClean="0">
                <a:solidFill>
                  <a:srgbClr val="9DE3AE"/>
                </a:solidFill>
              </a:rPr>
              <a:t>&gt;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diff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2850" y="1600200"/>
            <a:ext cx="6716713" cy="4525963"/>
          </a:xfrm>
        </p:spPr>
      </p:pic>
    </p:spTree>
    <p:extLst>
      <p:ext uri="{BB962C8B-B14F-4D97-AF65-F5344CB8AC3E}">
        <p14:creationId xmlns:p14="http://schemas.microsoft.com/office/powerpoint/2010/main" val="28803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log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log_reflo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775" y="1600200"/>
            <a:ext cx="6646863" cy="4525963"/>
          </a:xfrm>
        </p:spPr>
      </p:pic>
    </p:spTree>
    <p:extLst>
      <p:ext uri="{BB962C8B-B14F-4D97-AF65-F5344CB8AC3E}">
        <p14:creationId xmlns:p14="http://schemas.microsoft.com/office/powerpoint/2010/main" val="200146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log                 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</a:t>
            </a:r>
            <a:r>
              <a:rPr lang="en-US" dirty="0" err="1" smtClean="0">
                <a:solidFill>
                  <a:srgbClr val="9DE3AE"/>
                </a:solidFill>
              </a:rPr>
              <a:t>reflog</a:t>
            </a:r>
            <a:endParaRPr lang="en-US" dirty="0">
              <a:solidFill>
                <a:srgbClr val="9DE3A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HEAD</a:t>
            </a:r>
            <a:r>
              <a:rPr lang="en-US" dirty="0" smtClean="0"/>
              <a:t> is the tip of the tree</a:t>
            </a:r>
          </a:p>
          <a:p>
            <a:r>
              <a:rPr lang="en-US" dirty="0" smtClean="0"/>
              <a:t>Shows the </a:t>
            </a:r>
            <a:r>
              <a:rPr lang="en-US" b="1" dirty="0" smtClean="0"/>
              <a:t>entire ancestry</a:t>
            </a:r>
            <a:r>
              <a:rPr lang="en-US" dirty="0" smtClean="0"/>
              <a:t> of </a:t>
            </a:r>
            <a:r>
              <a:rPr lang="en-US" b="1" dirty="0" smtClean="0"/>
              <a:t>HEAD</a:t>
            </a:r>
          </a:p>
          <a:p>
            <a:r>
              <a:rPr lang="en-US" dirty="0" smtClean="0"/>
              <a:t>Applies to all instances of the repo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Local only</a:t>
            </a:r>
          </a:p>
          <a:p>
            <a:r>
              <a:rPr lang="en-US" dirty="0" smtClean="0"/>
              <a:t>Pruned 90 days</a:t>
            </a:r>
          </a:p>
          <a:p>
            <a:r>
              <a:rPr lang="en-US" dirty="0" smtClean="0"/>
              <a:t>History of commits in </a:t>
            </a:r>
            <a:r>
              <a:rPr lang="en-US" b="1" dirty="0" smtClean="0"/>
              <a:t>your working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6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9DE3AE"/>
                </a:solidFill>
              </a:rPr>
              <a:t>git</a:t>
            </a:r>
            <a:r>
              <a:rPr lang="en-US" sz="3600" dirty="0" smtClean="0">
                <a:solidFill>
                  <a:srgbClr val="9DE3AE"/>
                </a:solidFill>
              </a:rPr>
              <a:t> log --graph --decorate --</a:t>
            </a:r>
            <a:r>
              <a:rPr lang="en-US" sz="3600" dirty="0" err="1" smtClean="0">
                <a:solidFill>
                  <a:srgbClr val="9DE3AE"/>
                </a:solidFill>
              </a:rPr>
              <a:t>oneline</a:t>
            </a:r>
            <a:endParaRPr lang="en-US" sz="3600" dirty="0">
              <a:solidFill>
                <a:srgbClr val="9DE3A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Visualise</a:t>
            </a:r>
            <a:r>
              <a:rPr lang="en-US" dirty="0" smtClean="0"/>
              <a:t> branches</a:t>
            </a:r>
          </a:p>
          <a:p>
            <a:r>
              <a:rPr lang="en-US" dirty="0" smtClean="0"/>
              <a:t>Full commit details</a:t>
            </a:r>
          </a:p>
          <a:p>
            <a:r>
              <a:rPr lang="en-US" dirty="0" smtClean="0"/>
              <a:t>Simple to find previous state to go back to</a:t>
            </a:r>
          </a:p>
        </p:txBody>
      </p:sp>
      <p:pic>
        <p:nvPicPr>
          <p:cNvPr id="7" name="Content Placeholder 6" descr="Screen Shot 2015-07-08 at 21.43.59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" r="1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827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want to store this work, but not commit it: 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stash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stash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113" y="1600200"/>
            <a:ext cx="7088187" cy="4525963"/>
          </a:xfrm>
        </p:spPr>
      </p:pic>
    </p:spTree>
    <p:extLst>
      <p:ext uri="{BB962C8B-B14F-4D97-AF65-F5344CB8AC3E}">
        <p14:creationId xmlns:p14="http://schemas.microsoft.com/office/powerpoint/2010/main" val="420331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have made a mistake (locally). </a:t>
            </a:r>
            <a:br>
              <a:rPr lang="en-US" dirty="0" smtClean="0"/>
            </a:b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reset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820" t="-10368" r="-4011"/>
          <a:stretch/>
        </p:blipFill>
        <p:spPr>
          <a:xfrm>
            <a:off x="1654601" y="2574844"/>
            <a:ext cx="6094058" cy="1199623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4423290"/>
            <a:ext cx="8229600" cy="147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solidFill>
                  <a:srgbClr val="9DE3AE"/>
                </a:solidFill>
              </a:rPr>
              <a:t>git</a:t>
            </a:r>
            <a:r>
              <a:rPr lang="en-US" sz="2800" dirty="0" smtClean="0">
                <a:solidFill>
                  <a:srgbClr val="9DE3AE"/>
                </a:solidFill>
              </a:rPr>
              <a:t> reset &lt;file&gt;</a:t>
            </a:r>
          </a:p>
          <a:p>
            <a:r>
              <a:rPr lang="en-US" sz="2800" dirty="0" err="1" smtClean="0">
                <a:solidFill>
                  <a:srgbClr val="9DE3AE"/>
                </a:solidFill>
              </a:rPr>
              <a:t>git</a:t>
            </a:r>
            <a:r>
              <a:rPr lang="en-US" sz="2800" dirty="0" smtClean="0">
                <a:solidFill>
                  <a:srgbClr val="9DE3AE"/>
                </a:solidFill>
              </a:rPr>
              <a:t> reset &lt;</a:t>
            </a:r>
            <a:r>
              <a:rPr lang="en-US" sz="2800" dirty="0" err="1" smtClean="0">
                <a:solidFill>
                  <a:srgbClr val="9DE3AE"/>
                </a:solidFill>
              </a:rPr>
              <a:t>opt:commit</a:t>
            </a:r>
            <a:r>
              <a:rPr lang="en-US" sz="2800" dirty="0" smtClean="0">
                <a:solidFill>
                  <a:srgbClr val="9DE3AE"/>
                </a:solidFill>
              </a:rPr>
              <a:t>&gt;</a:t>
            </a:r>
          </a:p>
          <a:p>
            <a:r>
              <a:rPr lang="en-US" sz="2800" dirty="0" err="1" smtClean="0">
                <a:solidFill>
                  <a:srgbClr val="9DE3AE"/>
                </a:solidFill>
              </a:rPr>
              <a:t>git</a:t>
            </a:r>
            <a:r>
              <a:rPr lang="en-US" sz="2800" dirty="0" smtClean="0">
                <a:solidFill>
                  <a:srgbClr val="9DE3AE"/>
                </a:solidFill>
              </a:rPr>
              <a:t> reset --hard </a:t>
            </a:r>
            <a:r>
              <a:rPr lang="en-US" sz="2800" dirty="0">
                <a:solidFill>
                  <a:srgbClr val="9DE3AE"/>
                </a:solidFill>
              </a:rPr>
              <a:t>&lt;</a:t>
            </a:r>
            <a:r>
              <a:rPr lang="en-US" sz="2800" dirty="0" err="1">
                <a:solidFill>
                  <a:srgbClr val="9DE3AE"/>
                </a:solidFill>
              </a:rPr>
              <a:t>opt:commit</a:t>
            </a:r>
            <a:r>
              <a:rPr lang="en-US" sz="2800" dirty="0">
                <a:solidFill>
                  <a:srgbClr val="9DE3AE"/>
                </a:solidFill>
              </a:rPr>
              <a:t>&gt;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968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171" y="326223"/>
            <a:ext cx="808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“I'm </a:t>
            </a:r>
            <a:r>
              <a:rPr lang="en-US" sz="3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an egotistical bastard, and I name all my projects after myself. </a:t>
            </a:r>
            <a:endParaRPr lang="en-US" sz="320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merican Typewriter"/>
              <a:cs typeface="American Typewriter"/>
            </a:endParaRPr>
          </a:p>
          <a:p>
            <a:pPr algn="r"/>
            <a:r>
              <a:rPr lang="en-US" sz="32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First </a:t>
            </a:r>
            <a:r>
              <a:rPr lang="en-US" sz="3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Linux, now </a:t>
            </a:r>
            <a:r>
              <a:rPr lang="en-US" sz="3200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git</a:t>
            </a:r>
            <a:r>
              <a:rPr lang="en-US" sz="32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.”</a:t>
            </a:r>
            <a:endParaRPr lang="en-US" sz="32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0442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published a booboo: </a:t>
            </a:r>
            <a:br>
              <a:rPr lang="en-US" dirty="0" smtClean="0"/>
            </a:b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revert &lt;commit&gt;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-21516" r="-21516"/>
          <a:stretch>
            <a:fillRect/>
          </a:stretch>
        </p:blipFill>
        <p:spPr>
          <a:xfrm>
            <a:off x="900113" y="2815397"/>
            <a:ext cx="6964362" cy="1149350"/>
          </a:xfr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7200" y="442329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Makes a new commit</a:t>
            </a:r>
          </a:p>
          <a:p>
            <a:r>
              <a:rPr lang="en-US" sz="2800" dirty="0" smtClean="0"/>
              <a:t>undoing the previous 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49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13708"/>
            <a:ext cx="8229600" cy="2712454"/>
          </a:xfrm>
        </p:spPr>
        <p:txBody>
          <a:bodyPr/>
          <a:lstStyle/>
          <a:p>
            <a:r>
              <a:rPr lang="en-US" dirty="0" smtClean="0"/>
              <a:t>Points to the tip of the tree</a:t>
            </a:r>
          </a:p>
          <a:p>
            <a:r>
              <a:rPr lang="en-US" dirty="0" smtClean="0"/>
              <a:t>Can do pointer arithmetic on it:</a:t>
            </a:r>
          </a:p>
          <a:p>
            <a:pPr lvl="1"/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reset HEAD-2</a:t>
            </a:r>
          </a:p>
          <a:p>
            <a:pPr lvl="2"/>
            <a:r>
              <a:rPr lang="en-US" dirty="0" smtClean="0"/>
              <a:t>Go back two commits</a:t>
            </a:r>
          </a:p>
          <a:p>
            <a:pPr lvl="1"/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revert HEAD</a:t>
            </a:r>
          </a:p>
          <a:p>
            <a:pPr marL="914400" lvl="2" indent="0">
              <a:buNone/>
            </a:pP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21" y="1721576"/>
            <a:ext cx="4856145" cy="12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have a fun experiment idea: </a:t>
            </a:r>
            <a:br>
              <a:rPr lang="en-US" dirty="0" smtClean="0"/>
            </a:b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branch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branch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688" y="1600200"/>
            <a:ext cx="7031037" cy="4525963"/>
          </a:xfrm>
        </p:spPr>
      </p:pic>
    </p:spTree>
    <p:extLst>
      <p:ext uri="{BB962C8B-B14F-4D97-AF65-F5344CB8AC3E}">
        <p14:creationId xmlns:p14="http://schemas.microsoft.com/office/powerpoint/2010/main" val="339370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Storing Experiment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CDT Tea: Store as files of </a:t>
            </a:r>
            <a:r>
              <a:rPr lang="en-US" dirty="0" err="1" smtClean="0"/>
              <a:t>params</a:t>
            </a:r>
            <a:endParaRPr lang="en-US" dirty="0" smtClean="0"/>
          </a:p>
          <a:p>
            <a:r>
              <a:rPr lang="en-US" dirty="0" smtClean="0"/>
              <a:t>Just make a commit at the point of experiment</a:t>
            </a:r>
          </a:p>
          <a:p>
            <a:r>
              <a:rPr lang="en-US" dirty="0" smtClean="0"/>
              <a:t>Need to re-run? Check out that commit as a different repo.</a:t>
            </a:r>
          </a:p>
          <a:p>
            <a:r>
              <a:rPr lang="en-US" dirty="0" smtClean="0"/>
              <a:t>Everything (including any code changes) now the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experiment worked!</a:t>
            </a:r>
            <a:br>
              <a:rPr lang="en-US" dirty="0" smtClean="0"/>
            </a:b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merge &lt;branch&gt;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merg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675" y="1600200"/>
            <a:ext cx="6978650" cy="4525963"/>
          </a:xfrm>
        </p:spPr>
      </p:pic>
    </p:spTree>
    <p:extLst>
      <p:ext uri="{BB962C8B-B14F-4D97-AF65-F5344CB8AC3E}">
        <p14:creationId xmlns:p14="http://schemas.microsoft.com/office/powerpoint/2010/main" val="396947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Mergetools</a:t>
            </a:r>
            <a:r>
              <a:rPr lang="en-US" dirty="0" smtClean="0"/>
              <a:t>: F</a:t>
            </a:r>
            <a:r>
              <a:rPr lang="en-US" baseline="-25000" dirty="0" smtClean="0"/>
              <a:t>LOC</a:t>
            </a:r>
            <a:r>
              <a:rPr lang="en-US" dirty="0" smtClean="0"/>
              <a:t> vs. F</a:t>
            </a:r>
            <a:r>
              <a:rPr lang="en-US" baseline="-25000" dirty="0" smtClean="0"/>
              <a:t>REM</a:t>
            </a:r>
            <a:r>
              <a:rPr lang="en-US" dirty="0" smtClean="0"/>
              <a:t> </a:t>
            </a:r>
            <a:r>
              <a:rPr lang="el-GR" dirty="0" smtClean="0"/>
              <a:t>=</a:t>
            </a:r>
            <a:r>
              <a:rPr lang="en-GB" dirty="0" smtClean="0"/>
              <a:t> 🙈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9685" r="-9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001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a Specific Commit</a:t>
            </a:r>
            <a:endParaRPr lang="en-US" dirty="0"/>
          </a:p>
        </p:txBody>
      </p:sp>
      <p:pic>
        <p:nvPicPr>
          <p:cNvPr id="4" name="checkout_commit_as_branch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5238" y="1600200"/>
            <a:ext cx="6613525" cy="4525963"/>
          </a:xfrm>
        </p:spPr>
      </p:pic>
    </p:spTree>
    <p:extLst>
      <p:ext uri="{BB962C8B-B14F-4D97-AF65-F5344CB8AC3E}">
        <p14:creationId xmlns:p14="http://schemas.microsoft.com/office/powerpoint/2010/main" val="214349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Forking &amp;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Cloning:</a:t>
            </a:r>
          </a:p>
          <a:p>
            <a:pPr lvl="1"/>
            <a:r>
              <a:rPr lang="en-US" dirty="0" smtClean="0"/>
              <a:t>Usually read-only</a:t>
            </a:r>
          </a:p>
          <a:p>
            <a:r>
              <a:rPr lang="en-US" dirty="0" smtClean="0"/>
              <a:t>Forking:</a:t>
            </a:r>
          </a:p>
          <a:p>
            <a:pPr lvl="1"/>
            <a:r>
              <a:rPr lang="en-US" dirty="0" smtClean="0"/>
              <a:t>You put a fork in the road</a:t>
            </a:r>
          </a:p>
          <a:p>
            <a:pPr lvl="1"/>
            <a:r>
              <a:rPr lang="en-US" dirty="0" smtClean="0"/>
              <a:t>Codebases diverge at </a:t>
            </a:r>
            <a:r>
              <a:rPr lang="en-US" b="1" dirty="0" smtClean="0"/>
              <a:t>point of fork</a:t>
            </a:r>
          </a:p>
          <a:p>
            <a:pPr lvl="1"/>
            <a:r>
              <a:rPr lang="en-US" dirty="0" smtClean="0"/>
              <a:t>Still able to </a:t>
            </a:r>
            <a:r>
              <a:rPr lang="en-US" b="1" dirty="0" smtClean="0"/>
              <a:t>pull</a:t>
            </a:r>
            <a:r>
              <a:rPr lang="en-US" dirty="0" smtClean="0"/>
              <a:t> updates from original if you link repositories (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remote add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submit your code (patch) to go back to the original repo (</a:t>
            </a:r>
            <a:r>
              <a:rPr lang="en-US" b="1" dirty="0" smtClean="0"/>
              <a:t>pull request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Cloning &amp; Resetting</a:t>
            </a:r>
            <a:endParaRPr lang="en-US" dirty="0"/>
          </a:p>
        </p:txBody>
      </p:sp>
      <p:pic>
        <p:nvPicPr>
          <p:cNvPr id="4" name="clone_specific_comm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700" y="1600200"/>
            <a:ext cx="6578600" cy="4525963"/>
          </a:xfrm>
        </p:spPr>
      </p:pic>
    </p:spTree>
    <p:extLst>
      <p:ext uri="{BB962C8B-B14F-4D97-AF65-F5344CB8AC3E}">
        <p14:creationId xmlns:p14="http://schemas.microsoft.com/office/powerpoint/2010/main" val="416041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Pushing</a:t>
            </a:r>
            <a:r>
              <a:rPr lang="en-US" dirty="0"/>
              <a:t> </a:t>
            </a:r>
            <a:r>
              <a:rPr lang="en-US" dirty="0" smtClean="0"/>
              <a:t>&amp; Pulling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9DE3AE"/>
                </a:solidFill>
              </a:rPr>
              <a:t>git</a:t>
            </a:r>
            <a:r>
              <a:rPr lang="en-US" dirty="0">
                <a:solidFill>
                  <a:srgbClr val="9DE3AE"/>
                </a:solidFill>
              </a:rPr>
              <a:t> push &lt;</a:t>
            </a:r>
            <a:r>
              <a:rPr lang="en-US" dirty="0" smtClean="0">
                <a:solidFill>
                  <a:srgbClr val="9DE3AE"/>
                </a:solidFill>
              </a:rPr>
              <a:t>repo&gt; &lt;branch&gt;</a:t>
            </a:r>
          </a:p>
          <a:p>
            <a:pPr lvl="1"/>
            <a:r>
              <a:rPr lang="en-US" dirty="0" smtClean="0"/>
              <a:t>Satisfied with local changes</a:t>
            </a:r>
          </a:p>
          <a:p>
            <a:pPr lvl="1"/>
            <a:r>
              <a:rPr lang="en-US" dirty="0" smtClean="0"/>
              <a:t>Want to share </a:t>
            </a:r>
            <a:r>
              <a:rPr lang="en-US" b="1" dirty="0" smtClean="0"/>
              <a:t>all</a:t>
            </a:r>
            <a:r>
              <a:rPr lang="en-US" dirty="0" smtClean="0"/>
              <a:t> new commits to others</a:t>
            </a:r>
          </a:p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pull &lt;repo&gt; &lt;branch&gt;</a:t>
            </a:r>
          </a:p>
          <a:p>
            <a:pPr lvl="1"/>
            <a:r>
              <a:rPr lang="en-US" dirty="0" smtClean="0"/>
              <a:t>Want to get </a:t>
            </a:r>
            <a:r>
              <a:rPr lang="en-US" b="1" dirty="0" smtClean="0"/>
              <a:t>all</a:t>
            </a:r>
            <a:r>
              <a:rPr lang="en-US" dirty="0" smtClean="0"/>
              <a:t> the new updates from </a:t>
            </a:r>
            <a:r>
              <a:rPr lang="en-US" b="1" dirty="0" smtClean="0"/>
              <a:t>others</a:t>
            </a:r>
            <a:endParaRPr lang="en-US" dirty="0" smtClean="0"/>
          </a:p>
          <a:p>
            <a:pPr lvl="1"/>
            <a:r>
              <a:rPr lang="en-US" dirty="0" smtClean="0"/>
              <a:t>Can pull from </a:t>
            </a:r>
            <a:r>
              <a:rPr lang="en-US" b="1" dirty="0" smtClean="0"/>
              <a:t>any repo or branch</a:t>
            </a:r>
            <a:endParaRPr lang="en-US" dirty="0" smtClean="0"/>
          </a:p>
          <a:p>
            <a:pPr lvl="1"/>
            <a:r>
              <a:rPr lang="en-US" dirty="0" smtClean="0"/>
              <a:t>Bad things can and do happen</a:t>
            </a:r>
          </a:p>
          <a:p>
            <a:pPr lvl="1"/>
            <a:r>
              <a:rPr lang="en-US" dirty="0" smtClean="0"/>
              <a:t>Conflict resolution via diff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3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love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1396"/>
            <a:ext cx="8229600" cy="4525963"/>
          </a:xfrm>
        </p:spPr>
        <p:txBody>
          <a:bodyPr/>
          <a:lstStyle/>
          <a:p>
            <a:r>
              <a:rPr lang="en-US" dirty="0" smtClean="0"/>
              <a:t>You do not know the pain of SVN</a:t>
            </a:r>
          </a:p>
          <a:p>
            <a:r>
              <a:rPr lang="en-US" dirty="0" smtClean="0"/>
              <a:t>‘Good enough’ does not scale</a:t>
            </a:r>
          </a:p>
          <a:p>
            <a:r>
              <a:rPr lang="en-US" dirty="0" smtClean="0"/>
              <a:t>Big projects painful in older VCS</a:t>
            </a:r>
          </a:p>
          <a:p>
            <a:r>
              <a:rPr lang="en-US" dirty="0" smtClean="0"/>
              <a:t>Distributed system</a:t>
            </a:r>
          </a:p>
          <a:p>
            <a:pPr lvl="1"/>
            <a:r>
              <a:rPr lang="en-US" dirty="0" smtClean="0"/>
              <a:t>Branches in local copies</a:t>
            </a:r>
          </a:p>
          <a:p>
            <a:pPr lvl="1"/>
            <a:r>
              <a:rPr lang="en-US" dirty="0" smtClean="0"/>
              <a:t>Can have multiply linked repos</a:t>
            </a:r>
          </a:p>
          <a:p>
            <a:pPr lvl="1"/>
            <a:r>
              <a:rPr lang="en-US" dirty="0" smtClean="0"/>
              <a:t>Doesn’t have to have a central repo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54938" y="3530217"/>
            <a:ext cx="1071995" cy="8971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GitHub</a:t>
            </a:r>
            <a:endParaRPr lang="en-US" dirty="0" smtClean="0"/>
          </a:p>
          <a:p>
            <a:pPr algn="ctr"/>
            <a:r>
              <a:rPr lang="en-US" dirty="0" smtClean="0"/>
              <a:t>Repo</a:t>
            </a:r>
            <a:endParaRPr lang="en-US" dirty="0"/>
          </a:p>
        </p:txBody>
      </p:sp>
      <p:sp>
        <p:nvSpPr>
          <p:cNvPr id="5" name="Teardrop 4"/>
          <p:cNvSpPr/>
          <p:nvPr/>
        </p:nvSpPr>
        <p:spPr>
          <a:xfrm>
            <a:off x="3950070" y="1852490"/>
            <a:ext cx="1281732" cy="815562"/>
          </a:xfrm>
          <a:prstGeom prst="teardrop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6" name="Teardrop 5"/>
          <p:cNvSpPr/>
          <p:nvPr/>
        </p:nvSpPr>
        <p:spPr>
          <a:xfrm>
            <a:off x="1608917" y="4533131"/>
            <a:ext cx="1281732" cy="815562"/>
          </a:xfrm>
          <a:prstGeom prst="teardrop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7" name="Teardrop 6"/>
          <p:cNvSpPr/>
          <p:nvPr/>
        </p:nvSpPr>
        <p:spPr>
          <a:xfrm>
            <a:off x="6398859" y="4533131"/>
            <a:ext cx="1281732" cy="815562"/>
          </a:xfrm>
          <a:prstGeom prst="teardrop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</a:t>
            </a:r>
            <a:r>
              <a:rPr lang="en-US" dirty="0" smtClean="0"/>
              <a:t> C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2"/>
            <a:endCxn id="4" idx="0"/>
          </p:cNvCxnSpPr>
          <p:nvPr/>
        </p:nvCxnSpPr>
        <p:spPr>
          <a:xfrm>
            <a:off x="4590936" y="2668052"/>
            <a:ext cx="0" cy="862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4" idx="1"/>
          </p:cNvCxnSpPr>
          <p:nvPr/>
        </p:nvCxnSpPr>
        <p:spPr>
          <a:xfrm flipV="1">
            <a:off x="2890649" y="3978776"/>
            <a:ext cx="1164289" cy="962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4"/>
            <a:endCxn id="4" idx="3"/>
          </p:cNvCxnSpPr>
          <p:nvPr/>
        </p:nvCxnSpPr>
        <p:spPr>
          <a:xfrm flipH="1" flipV="1">
            <a:off x="5126933" y="3978776"/>
            <a:ext cx="1271926" cy="962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4"/>
          </p:cNvCxnSpPr>
          <p:nvPr/>
        </p:nvCxnSpPr>
        <p:spPr>
          <a:xfrm>
            <a:off x="5126933" y="3978776"/>
            <a:ext cx="1271926" cy="9621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590936" y="2668052"/>
            <a:ext cx="0" cy="8621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0"/>
            <a:endCxn id="4" idx="1"/>
          </p:cNvCxnSpPr>
          <p:nvPr/>
        </p:nvCxnSpPr>
        <p:spPr>
          <a:xfrm flipV="1">
            <a:off x="2890649" y="3978776"/>
            <a:ext cx="1164289" cy="9621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777370" y="2714656"/>
            <a:ext cx="0" cy="7107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006247" y="3856442"/>
            <a:ext cx="943823" cy="7582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37475" y="2831164"/>
            <a:ext cx="284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push origin master</a:t>
            </a:r>
            <a:endParaRPr lang="en-US" dirty="0">
              <a:solidFill>
                <a:srgbClr val="9DE3A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1822" y="3794110"/>
            <a:ext cx="284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pull origin master</a:t>
            </a:r>
            <a:endParaRPr lang="en-US" dirty="0">
              <a:solidFill>
                <a:srgbClr val="9DE3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blame &lt;file&gt;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Content Placeholder 3" descr="Screen Shot 2015-07-08 at 19.54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09" r="-168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145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2701318"/>
            <a:ext cx="7772400" cy="1470025"/>
          </a:xfrm>
        </p:spPr>
        <p:txBody>
          <a:bodyPr/>
          <a:lstStyle/>
          <a:p>
            <a:r>
              <a:rPr lang="en-US" dirty="0" smtClean="0"/>
              <a:t>If you haven’t signed up for it,</a:t>
            </a:r>
            <a:br>
              <a:rPr lang="en-US" dirty="0" smtClean="0"/>
            </a:br>
            <a:r>
              <a:rPr lang="en-US" dirty="0" smtClean="0"/>
              <a:t>you probably should.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CDT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8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/ HTTP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 = username &amp; password for :</a:t>
            </a:r>
          </a:p>
          <a:p>
            <a:pPr lvl="1"/>
            <a:r>
              <a:rPr lang="en-US" dirty="0" smtClean="0"/>
              <a:t>Public:</a:t>
            </a:r>
          </a:p>
          <a:p>
            <a:pPr lvl="2"/>
            <a:r>
              <a:rPr lang="en-US" dirty="0" smtClean="0"/>
              <a:t>every push</a:t>
            </a:r>
          </a:p>
          <a:p>
            <a:pPr lvl="1"/>
            <a:r>
              <a:rPr lang="en-US" dirty="0" smtClean="0"/>
              <a:t>Private:</a:t>
            </a:r>
          </a:p>
          <a:p>
            <a:pPr lvl="2"/>
            <a:r>
              <a:rPr lang="en-US" dirty="0" smtClean="0"/>
              <a:t>every pull</a:t>
            </a:r>
          </a:p>
          <a:p>
            <a:pPr lvl="2"/>
            <a:r>
              <a:rPr lang="en-US" dirty="0" smtClean="0"/>
              <a:t>every push</a:t>
            </a:r>
          </a:p>
          <a:p>
            <a:r>
              <a:rPr lang="en-US" dirty="0" smtClean="0"/>
              <a:t>SSH = </a:t>
            </a:r>
            <a:r>
              <a:rPr lang="en-US" dirty="0" err="1" smtClean="0"/>
              <a:t>authorised</a:t>
            </a:r>
            <a:r>
              <a:rPr lang="en-US" dirty="0" smtClean="0"/>
              <a:t> by public key(use this)</a:t>
            </a:r>
          </a:p>
          <a:p>
            <a:pPr lvl="1"/>
            <a:r>
              <a:rPr lang="en-US" dirty="0" smtClean="0"/>
              <a:t>Stored in </a:t>
            </a:r>
            <a:r>
              <a:rPr lang="en-US" dirty="0" err="1" smtClean="0"/>
              <a:t>GitHub</a:t>
            </a:r>
            <a:r>
              <a:rPr lang="en-US" dirty="0" smtClean="0"/>
              <a:t>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7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Application (Mac/Win)</a:t>
            </a:r>
            <a:endParaRPr lang="en-US" dirty="0"/>
          </a:p>
        </p:txBody>
      </p:sp>
      <p:pic>
        <p:nvPicPr>
          <p:cNvPr id="4" name="Content Placeholder 3" descr="Screen Shot 2015-07-08 at 14.42.26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6" t="3593" r="-2434" b="7332"/>
          <a:stretch/>
        </p:blipFill>
        <p:spPr/>
      </p:pic>
    </p:spTree>
    <p:extLst>
      <p:ext uri="{BB962C8B-B14F-4D97-AF65-F5344CB8AC3E}">
        <p14:creationId xmlns:p14="http://schemas.microsoft.com/office/powerpoint/2010/main" val="25655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– </a:t>
            </a:r>
            <a:r>
              <a:rPr lang="en-US" dirty="0" err="1" smtClean="0"/>
              <a:t>git</a:t>
            </a:r>
            <a:r>
              <a:rPr lang="en-US" dirty="0" smtClean="0"/>
              <a:t> Cola*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162" r="-1616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911942" y="6278387"/>
            <a:ext cx="377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*really not many </a:t>
            </a:r>
            <a:r>
              <a:rPr lang="en-US" b="1" u="sng" dirty="0" smtClean="0"/>
              <a:t>good</a:t>
            </a:r>
            <a:r>
              <a:rPr lang="en-US" dirty="0" smtClean="0"/>
              <a:t> GUIs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- </a:t>
            </a:r>
            <a:r>
              <a:rPr lang="en-US" dirty="0" err="1" smtClean="0"/>
              <a:t>SourceTree</a:t>
            </a:r>
            <a:endParaRPr lang="en-US" dirty="0"/>
          </a:p>
        </p:txBody>
      </p:sp>
      <p:pic>
        <p:nvPicPr>
          <p:cNvPr id="4" name="Content Placeholder 3" descr="Screen Shot 2015-07-08 at 14.37.54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09" r="-7609"/>
          <a:stretch>
            <a:fillRect/>
          </a:stretch>
        </p:blipFill>
        <p:spPr>
          <a:xfrm>
            <a:off x="-206101" y="1417638"/>
            <a:ext cx="9622654" cy="5292089"/>
          </a:xfrm>
        </p:spPr>
      </p:pic>
    </p:spTree>
    <p:extLst>
      <p:ext uri="{BB962C8B-B14F-4D97-AF65-F5344CB8AC3E}">
        <p14:creationId xmlns:p14="http://schemas.microsoft.com/office/powerpoint/2010/main" val="296354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– switch to Linux.</a:t>
            </a:r>
            <a:endParaRPr lang="en-US" dirty="0"/>
          </a:p>
        </p:txBody>
      </p:sp>
      <p:pic>
        <p:nvPicPr>
          <p:cNvPr id="4" name="Content Placeholder 3" descr="139466558977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72" r="-105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696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- </a:t>
            </a:r>
            <a:r>
              <a:rPr lang="en-US" dirty="0" err="1" smtClean="0"/>
              <a:t>SourceTree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297" r="-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604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git</a:t>
            </a:r>
            <a:r>
              <a:rPr lang="en-US" dirty="0" smtClean="0"/>
              <a:t> anything on the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Programs &amp; files</a:t>
            </a:r>
          </a:p>
          <a:p>
            <a:pPr lvl="1"/>
            <a:r>
              <a:rPr lang="en-US" dirty="0" smtClean="0"/>
              <a:t>What changes when the trial runs out?</a:t>
            </a:r>
          </a:p>
          <a:p>
            <a:r>
              <a:rPr lang="en-US" dirty="0" smtClean="0"/>
              <a:t>Photos</a:t>
            </a:r>
          </a:p>
          <a:p>
            <a:pPr lvl="1"/>
            <a:r>
              <a:rPr lang="en-US" dirty="0" smtClean="0"/>
              <a:t>Before editing etc.</a:t>
            </a:r>
          </a:p>
          <a:p>
            <a:r>
              <a:rPr lang="en-US" dirty="0" smtClean="0"/>
              <a:t>OS…?</a:t>
            </a:r>
          </a:p>
          <a:p>
            <a:pPr lvl="1"/>
            <a:r>
              <a:rPr lang="en-US" dirty="0" smtClean="0"/>
              <a:t>Okay this one’s made up.</a:t>
            </a:r>
          </a:p>
          <a:p>
            <a:pPr lvl="1"/>
            <a:r>
              <a:rPr lang="en-US" dirty="0" smtClean="0"/>
              <a:t>But it could work.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I’m going to try it.</a:t>
            </a:r>
          </a:p>
        </p:txBody>
      </p:sp>
    </p:spTree>
    <p:extLst>
      <p:ext uri="{BB962C8B-B14F-4D97-AF65-F5344CB8AC3E}">
        <p14:creationId xmlns:p14="http://schemas.microsoft.com/office/powerpoint/2010/main" val="24042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Repositories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-16615" b="-166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845199" y="5941497"/>
            <a:ext cx="492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Image shamelessly stolen from </a:t>
            </a:r>
            <a:r>
              <a:rPr lang="en-US" dirty="0" smtClean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8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http://www.git-tower.com/blog/git-cheat-sheet/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://git-scm.com/book/en/v2/Getting-Started-Git-Basics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://www.atlassian.com/git/tutorials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https://www.sourcetreeapp.com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2909"/>
            <a:ext cx="8229600" cy="335325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you have questions,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please </a:t>
            </a:r>
            <a:r>
              <a:rPr lang="en-US" dirty="0"/>
              <a:t>feel free to ask </a:t>
            </a:r>
            <a:r>
              <a:rPr lang="en-US" dirty="0" smtClean="0"/>
              <a:t>on </a:t>
            </a:r>
            <a:r>
              <a:rPr lang="en-US" dirty="0" err="1" smtClean="0"/>
              <a:t>StackOverflow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Goodbye.</a:t>
            </a:r>
            <a:endParaRPr lang="en-US" dirty="0"/>
          </a:p>
        </p:txBody>
      </p:sp>
      <p:pic>
        <p:nvPicPr>
          <p:cNvPr id="4" name="Content Placeholder 3" descr="suEY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95" r="-90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Initialising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git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init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n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1588" y="1600200"/>
            <a:ext cx="6600825" cy="4525963"/>
          </a:xfrm>
        </p:spPr>
      </p:pic>
    </p:spTree>
    <p:extLst>
      <p:ext uri="{BB962C8B-B14F-4D97-AF65-F5344CB8AC3E}">
        <p14:creationId xmlns:p14="http://schemas.microsoft.com/office/powerpoint/2010/main" val="294801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478"/>
                    </a14:imgEffect>
                    <a14:imgEffect>
                      <a14:saturation sat="252000"/>
                    </a14:imgEffect>
                    <a14:imgEffect>
                      <a14:brightnessContrast bright="28000" contrast="-41000"/>
                    </a14:imgEffect>
                  </a14:imgLayer>
                </a14:imgProps>
              </a:ext>
            </a:extLst>
          </a:blip>
          <a:srcRect t="2364" b="23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26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Early, Commit Often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commit = ‘unit’ of change</a:t>
            </a:r>
          </a:p>
          <a:p>
            <a:r>
              <a:rPr lang="en-US" dirty="0" smtClean="0"/>
              <a:t>Multiple commits over 1 feature:</a:t>
            </a:r>
          </a:p>
          <a:p>
            <a:pPr lvl="1"/>
            <a:r>
              <a:rPr lang="en-US" dirty="0" smtClean="0"/>
              <a:t>Finer control over what steps taken</a:t>
            </a:r>
          </a:p>
          <a:p>
            <a:pPr lvl="1"/>
            <a:r>
              <a:rPr lang="en-US" dirty="0" smtClean="0"/>
              <a:t>If something breaks, easier to narrow down</a:t>
            </a:r>
          </a:p>
          <a:p>
            <a:pPr lvl="1"/>
            <a:r>
              <a:rPr lang="en-US" dirty="0" smtClean="0"/>
              <a:t>Much better for collaboration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6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git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status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 descr="Screen Shot 2015-07-08 at 21.01.23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b="633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Which branch you’re on</a:t>
            </a:r>
          </a:p>
          <a:p>
            <a:r>
              <a:rPr lang="en-US" dirty="0" smtClean="0"/>
              <a:t>What’s new</a:t>
            </a:r>
          </a:p>
          <a:p>
            <a:r>
              <a:rPr lang="en-US" dirty="0" smtClean="0"/>
              <a:t>What’s changed</a:t>
            </a:r>
          </a:p>
          <a:p>
            <a:r>
              <a:rPr lang="en-US" dirty="0" smtClean="0"/>
              <a:t>What’s gone</a:t>
            </a:r>
          </a:p>
          <a:p>
            <a:r>
              <a:rPr lang="en-US" dirty="0" smtClean="0"/>
              <a:t>Up to date with remote?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8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Staging / Adding: 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add &lt;file&gt;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add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261"/>
          <a:stretch/>
        </p:blipFill>
        <p:spPr>
          <a:xfrm>
            <a:off x="1241425" y="1600200"/>
            <a:ext cx="6577147" cy="4525963"/>
          </a:xfrm>
        </p:spPr>
      </p:pic>
    </p:spTree>
    <p:extLst>
      <p:ext uri="{BB962C8B-B14F-4D97-AF65-F5344CB8AC3E}">
        <p14:creationId xmlns:p14="http://schemas.microsoft.com/office/powerpoint/2010/main" val="270531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1344</TotalTime>
  <Words>717</Words>
  <Application>Microsoft Macintosh PowerPoint</Application>
  <PresentationFormat>On-screen Show (4:3)</PresentationFormat>
  <Paragraphs>143</Paragraphs>
  <Slides>42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American Typewriter</vt:lpstr>
      <vt:lpstr>Arial</vt:lpstr>
      <vt:lpstr>Cambria</vt:lpstr>
      <vt:lpstr>Rockwell</vt:lpstr>
      <vt:lpstr>Black</vt:lpstr>
      <vt:lpstr>PowerPoint Presentation</vt:lpstr>
      <vt:lpstr>PowerPoint Presentation</vt:lpstr>
      <vt:lpstr>Understanding the love</vt:lpstr>
      <vt:lpstr>Repositories</vt:lpstr>
      <vt:lpstr>Initialising: git init</vt:lpstr>
      <vt:lpstr>Commit Process</vt:lpstr>
      <vt:lpstr>Commit Early, Commit Often</vt:lpstr>
      <vt:lpstr>git status</vt:lpstr>
      <vt:lpstr>Staging / Adding: git add &lt;file&gt;</vt:lpstr>
      <vt:lpstr>Staging</vt:lpstr>
      <vt:lpstr>Committing: git commit</vt:lpstr>
      <vt:lpstr>Commit Messages</vt:lpstr>
      <vt:lpstr>Exclude &amp; Ignore</vt:lpstr>
      <vt:lpstr>Diff (working copy) git diff &lt;opt:file|branch&gt;</vt:lpstr>
      <vt:lpstr>git log</vt:lpstr>
      <vt:lpstr>git log                 git reflog</vt:lpstr>
      <vt:lpstr>git log --graph --decorate --oneline</vt:lpstr>
      <vt:lpstr>I want to store this work, but not commit it: git stash</vt:lpstr>
      <vt:lpstr>I have made a mistake (locally).  git reset</vt:lpstr>
      <vt:lpstr>I published a booboo:  git revert &lt;commit&gt;</vt:lpstr>
      <vt:lpstr>HEAD</vt:lpstr>
      <vt:lpstr>I have a fun experiment idea:  git branch</vt:lpstr>
      <vt:lpstr>Storing Experiment Configuration</vt:lpstr>
      <vt:lpstr>The experiment worked! git merge &lt;branch&gt;</vt:lpstr>
      <vt:lpstr>Mergetools: FLOC vs. FREM = 🙈</vt:lpstr>
      <vt:lpstr>Checkout a Specific Commit</vt:lpstr>
      <vt:lpstr>Forking &amp; Cloning</vt:lpstr>
      <vt:lpstr>Cloning &amp; Resetting</vt:lpstr>
      <vt:lpstr>Pushing &amp; Pulling</vt:lpstr>
      <vt:lpstr>Collaboration</vt:lpstr>
      <vt:lpstr>git blame &lt;file&gt;</vt:lpstr>
      <vt:lpstr>If you haven’t signed up for it, you probably should.</vt:lpstr>
      <vt:lpstr>SSH / HTTP Authentication</vt:lpstr>
      <vt:lpstr>GitHub Application (Mac/Win)</vt:lpstr>
      <vt:lpstr>Linux – git Cola*</vt:lpstr>
      <vt:lpstr>Mac - SourceTree</vt:lpstr>
      <vt:lpstr>Windows – switch to Linux.</vt:lpstr>
      <vt:lpstr>Windows - SourceTree</vt:lpstr>
      <vt:lpstr>Can git anything on the computer</vt:lpstr>
      <vt:lpstr>Resources</vt:lpstr>
      <vt:lpstr>Thank You</vt:lpstr>
      <vt:lpstr>Goodbye.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Matt Pugh</dc:creator>
  <cp:lastModifiedBy>PUGH Matthew</cp:lastModifiedBy>
  <cp:revision>61</cp:revision>
  <dcterms:created xsi:type="dcterms:W3CDTF">2015-07-01T11:48:12Z</dcterms:created>
  <dcterms:modified xsi:type="dcterms:W3CDTF">2015-10-27T20:21:56Z</dcterms:modified>
</cp:coreProperties>
</file>